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1"/>
  </p:notesMasterIdLst>
  <p:handoutMasterIdLst>
    <p:handoutMasterId r:id="rId32"/>
  </p:handoutMasterIdLst>
  <p:sldIdLst>
    <p:sldId id="256" r:id="rId3"/>
    <p:sldId id="276" r:id="rId4"/>
    <p:sldId id="257" r:id="rId5"/>
    <p:sldId id="263" r:id="rId6"/>
    <p:sldId id="261" r:id="rId7"/>
    <p:sldId id="277" r:id="rId8"/>
    <p:sldId id="283" r:id="rId9"/>
    <p:sldId id="281" r:id="rId10"/>
    <p:sldId id="316" r:id="rId11"/>
    <p:sldId id="317" r:id="rId12"/>
    <p:sldId id="322" r:id="rId13"/>
    <p:sldId id="328" r:id="rId14"/>
    <p:sldId id="323" r:id="rId15"/>
    <p:sldId id="333" r:id="rId16"/>
    <p:sldId id="311" r:id="rId17"/>
    <p:sldId id="332" r:id="rId18"/>
    <p:sldId id="318" r:id="rId19"/>
    <p:sldId id="319" r:id="rId20"/>
    <p:sldId id="320" r:id="rId21"/>
    <p:sldId id="329" r:id="rId22"/>
    <p:sldId id="313" r:id="rId23"/>
    <p:sldId id="324" r:id="rId24"/>
    <p:sldId id="326" r:id="rId25"/>
    <p:sldId id="327" r:id="rId26"/>
    <p:sldId id="334" r:id="rId27"/>
    <p:sldId id="330" r:id="rId28"/>
    <p:sldId id="325" r:id="rId29"/>
    <p:sldId id="331" r:id="rId30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ABA"/>
    <a:srgbClr val="F4E9E9"/>
    <a:srgbClr val="DA9997"/>
    <a:srgbClr val="868686"/>
    <a:srgbClr val="ABD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63" autoAdjust="0"/>
    <p:restoredTop sz="94598"/>
  </p:normalViewPr>
  <p:slideViewPr>
    <p:cSldViewPr>
      <p:cViewPr varScale="1">
        <p:scale>
          <a:sx n="96" d="100"/>
          <a:sy n="96" d="100"/>
        </p:scale>
        <p:origin x="84" y="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cuum%20vs%20air\ParticleNumInDi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cuum%20vs%20air\ParticleNumInDie_transition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cuum%20vs%20air\ParticleNumInDie_transition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density%20comparison\ParticleNumInDi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/>
              <a:t>層別粒子割合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Sheet1!$I$19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Sheet1!$J$19:$K$19</c:f>
              <c:numCache>
                <c:formatCode>General</c:formatCode>
                <c:ptCount val="2"/>
                <c:pt idx="0">
                  <c:v>24073</c:v>
                </c:pt>
                <c:pt idx="1">
                  <c:v>23497</c:v>
                </c:pt>
              </c:numCache>
            </c:numRef>
          </c:val>
        </c:ser>
        <c:ser>
          <c:idx val="1"/>
          <c:order val="1"/>
          <c:tx>
            <c:strRef>
              <c:f>Sheet1!$I$20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Sheet1!$J$20:$K$20</c:f>
              <c:numCache>
                <c:formatCode>General</c:formatCode>
                <c:ptCount val="2"/>
                <c:pt idx="0">
                  <c:v>27387</c:v>
                </c:pt>
                <c:pt idx="1">
                  <c:v>25806</c:v>
                </c:pt>
              </c:numCache>
            </c:numRef>
          </c:val>
        </c:ser>
        <c:ser>
          <c:idx val="2"/>
          <c:order val="2"/>
          <c:tx>
            <c:strRef>
              <c:f>Sheet1!$I$21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Sheet1!$J$21:$K$21</c:f>
              <c:numCache>
                <c:formatCode>General</c:formatCode>
                <c:ptCount val="2"/>
                <c:pt idx="0">
                  <c:v>31858</c:v>
                </c:pt>
                <c:pt idx="1">
                  <c:v>30383</c:v>
                </c:pt>
              </c:numCache>
            </c:numRef>
          </c:val>
        </c:ser>
        <c:ser>
          <c:idx val="3"/>
          <c:order val="3"/>
          <c:tx>
            <c:strRef>
              <c:f>Sheet1!$I$22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Sheet1!$J$22:$K$22</c:f>
              <c:numCache>
                <c:formatCode>General</c:formatCode>
                <c:ptCount val="2"/>
                <c:pt idx="0">
                  <c:v>31197</c:v>
                </c:pt>
                <c:pt idx="1">
                  <c:v>32700</c:v>
                </c:pt>
              </c:numCache>
            </c:numRef>
          </c:val>
        </c:ser>
        <c:ser>
          <c:idx val="4"/>
          <c:order val="4"/>
          <c:tx>
            <c:strRef>
              <c:f>Sheet1!$I$23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Sheet1!$J$18:$K$18</c:f>
              <c:strCache>
                <c:ptCount val="2"/>
                <c:pt idx="0">
                  <c:v>Vacuum</c:v>
                </c:pt>
                <c:pt idx="1">
                  <c:v>Air</c:v>
                </c:pt>
              </c:strCache>
            </c:strRef>
          </c:cat>
          <c:val>
            <c:numRef>
              <c:f>Sheet1!$J$23:$K$23</c:f>
              <c:numCache>
                <c:formatCode>General</c:formatCode>
                <c:ptCount val="2"/>
                <c:pt idx="0">
                  <c:v>31676</c:v>
                </c:pt>
                <c:pt idx="1">
                  <c:v>32622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603616"/>
        <c:axId val="217604176"/>
      </c:barChart>
      <c:catAx>
        <c:axId val="217603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7604176"/>
        <c:crosses val="autoZero"/>
        <c:auto val="1"/>
        <c:lblAlgn val="ctr"/>
        <c:lblOffset val="100"/>
        <c:noMultiLvlLbl val="0"/>
      </c:catAx>
      <c:valAx>
        <c:axId val="217604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7603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6275801607273319"/>
          <c:y val="0.16568776291338372"/>
          <c:w val="0.71524896501339408"/>
          <c:h val="0.6480236832181344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Vacuum</c:v>
                </c:pt>
              </c:strCache>
            </c:strRef>
          </c:tx>
          <c:spPr>
            <a:ln w="190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lumMod val="50000"/>
                  <a:lumOff val="50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xVal>
            <c:numRef>
              <c:f>Sheet1!$B$4:$B$16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Sheet1!$C$4:$C$16</c:f>
              <c:numCache>
                <c:formatCode>General</c:formatCode>
                <c:ptCount val="13"/>
                <c:pt idx="0">
                  <c:v>0</c:v>
                </c:pt>
                <c:pt idx="1">
                  <c:v>13312</c:v>
                </c:pt>
                <c:pt idx="2">
                  <c:v>45555</c:v>
                </c:pt>
                <c:pt idx="3">
                  <c:v>82348</c:v>
                </c:pt>
                <c:pt idx="4">
                  <c:v>117465</c:v>
                </c:pt>
                <c:pt idx="5">
                  <c:v>143941</c:v>
                </c:pt>
                <c:pt idx="6">
                  <c:v>145092</c:v>
                </c:pt>
                <c:pt idx="7">
                  <c:v>145416</c:v>
                </c:pt>
                <c:pt idx="8">
                  <c:v>145634</c:v>
                </c:pt>
                <c:pt idx="9">
                  <c:v>145829</c:v>
                </c:pt>
                <c:pt idx="10">
                  <c:v>145972</c:v>
                </c:pt>
                <c:pt idx="11">
                  <c:v>146074</c:v>
                </c:pt>
                <c:pt idx="12">
                  <c:v>146191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Air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Sheet1!$B$4:$B$16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Sheet1!$D$4:$D$16</c:f>
              <c:numCache>
                <c:formatCode>General</c:formatCode>
                <c:ptCount val="13"/>
                <c:pt idx="0">
                  <c:v>0</c:v>
                </c:pt>
                <c:pt idx="1">
                  <c:v>23209</c:v>
                </c:pt>
                <c:pt idx="2">
                  <c:v>49078</c:v>
                </c:pt>
                <c:pt idx="3">
                  <c:v>69826</c:v>
                </c:pt>
                <c:pt idx="4">
                  <c:v>84395</c:v>
                </c:pt>
                <c:pt idx="5">
                  <c:v>95908</c:v>
                </c:pt>
                <c:pt idx="6">
                  <c:v>107190</c:v>
                </c:pt>
                <c:pt idx="7">
                  <c:v>119509</c:v>
                </c:pt>
                <c:pt idx="8">
                  <c:v>133846</c:v>
                </c:pt>
                <c:pt idx="9">
                  <c:v>144304</c:v>
                </c:pt>
                <c:pt idx="10">
                  <c:v>144733</c:v>
                </c:pt>
                <c:pt idx="11">
                  <c:v>144890</c:v>
                </c:pt>
                <c:pt idx="12">
                  <c:v>145008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8282352"/>
        <c:axId val="218282912"/>
      </c:scatterChart>
      <c:valAx>
        <c:axId val="218282352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</a:t>
                </a:r>
                <a:r>
                  <a:rPr lang="en-US" altLang="ja-JP" baseline="0"/>
                  <a:t> [s]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0.44953713775468784"/>
              <c:y val="0.909325104873272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8282912"/>
        <c:crosses val="autoZero"/>
        <c:crossBetween val="midCat"/>
        <c:majorUnit val="4.0000000000000008E-2"/>
      </c:valAx>
      <c:valAx>
        <c:axId val="218282912"/>
        <c:scaling>
          <c:orientation val="minMax"/>
          <c:max val="16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>
            <c:manualLayout>
              <c:xMode val="edge"/>
              <c:yMode val="edge"/>
              <c:x val="1.4527153178017699E-2"/>
              <c:y val="0.350760935671451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82823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44444444444445"/>
          <c:y val="0.32743000874890638"/>
          <c:w val="0.17558784533376626"/>
          <c:h val="0.179805655854696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Die</a:t>
            </a:r>
            <a:r>
              <a:rPr lang="ja-JP" altLang="en-US"/>
              <a:t>内部粒子数の遷移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16275801607273319"/>
          <c:y val="0.16568776291338372"/>
          <c:w val="0.71524896501339408"/>
          <c:h val="0.6480236832181344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Vacuum</c:v>
                </c:pt>
              </c:strCache>
            </c:strRef>
          </c:tx>
          <c:spPr>
            <a:ln w="190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lumMod val="50000"/>
                  <a:lumOff val="50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xVal>
            <c:numRef>
              <c:f>Sheet1!$B$4:$B$16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Sheet1!$C$4:$C$16</c:f>
              <c:numCache>
                <c:formatCode>General</c:formatCode>
                <c:ptCount val="13"/>
                <c:pt idx="0">
                  <c:v>0</c:v>
                </c:pt>
                <c:pt idx="1">
                  <c:v>13312</c:v>
                </c:pt>
                <c:pt idx="2">
                  <c:v>45555</c:v>
                </c:pt>
                <c:pt idx="3">
                  <c:v>82348</c:v>
                </c:pt>
                <c:pt idx="4">
                  <c:v>117465</c:v>
                </c:pt>
                <c:pt idx="5">
                  <c:v>143941</c:v>
                </c:pt>
                <c:pt idx="6">
                  <c:v>145092</c:v>
                </c:pt>
                <c:pt idx="7">
                  <c:v>145416</c:v>
                </c:pt>
                <c:pt idx="8">
                  <c:v>145634</c:v>
                </c:pt>
                <c:pt idx="9">
                  <c:v>145829</c:v>
                </c:pt>
                <c:pt idx="10">
                  <c:v>145972</c:v>
                </c:pt>
                <c:pt idx="11">
                  <c:v>146074</c:v>
                </c:pt>
                <c:pt idx="12">
                  <c:v>146191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Air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Sheet1!$B$4:$B$16</c:f>
              <c:numCache>
                <c:formatCode>General</c:formatCode>
                <c:ptCount val="13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0.2</c:v>
                </c:pt>
                <c:pt idx="11">
                  <c:v>0.22</c:v>
                </c:pt>
                <c:pt idx="12">
                  <c:v>0.24</c:v>
                </c:pt>
              </c:numCache>
            </c:numRef>
          </c:xVal>
          <c:yVal>
            <c:numRef>
              <c:f>Sheet1!$D$4:$D$16</c:f>
              <c:numCache>
                <c:formatCode>General</c:formatCode>
                <c:ptCount val="13"/>
                <c:pt idx="0">
                  <c:v>0</c:v>
                </c:pt>
                <c:pt idx="1">
                  <c:v>23209</c:v>
                </c:pt>
                <c:pt idx="2">
                  <c:v>49078</c:v>
                </c:pt>
                <c:pt idx="3">
                  <c:v>69826</c:v>
                </c:pt>
                <c:pt idx="4">
                  <c:v>84395</c:v>
                </c:pt>
                <c:pt idx="5">
                  <c:v>95908</c:v>
                </c:pt>
                <c:pt idx="6">
                  <c:v>107190</c:v>
                </c:pt>
                <c:pt idx="7">
                  <c:v>119509</c:v>
                </c:pt>
                <c:pt idx="8">
                  <c:v>133846</c:v>
                </c:pt>
                <c:pt idx="9">
                  <c:v>144304</c:v>
                </c:pt>
                <c:pt idx="10">
                  <c:v>144733</c:v>
                </c:pt>
                <c:pt idx="11">
                  <c:v>144890</c:v>
                </c:pt>
                <c:pt idx="12">
                  <c:v>145008</c:v>
                </c:pt>
              </c:numCache>
            </c:numRef>
          </c:yVal>
          <c:smooth val="1"/>
        </c:ser>
        <c:ser>
          <c:idx val="2"/>
          <c:order val="2"/>
          <c:tx>
            <c:v>dummy</c:v>
          </c:tx>
          <c:spPr>
            <a:ln w="19050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spPr>
              <a:ln w="19050" cap="rnd">
                <a:solidFill>
                  <a:srgbClr val="FFC000"/>
                </a:solidFill>
                <a:round/>
              </a:ln>
              <a:effectLst/>
            </c:spPr>
          </c:dPt>
          <c:xVal>
            <c:numRef>
              <c:f>Sheet1!$B$19:$B$20</c:f>
              <c:numCache>
                <c:formatCode>General</c:formatCode>
                <c:ptCount val="2"/>
                <c:pt idx="0">
                  <c:v>6.6666660000000003E-2</c:v>
                </c:pt>
                <c:pt idx="1">
                  <c:v>6.6666660000000003E-2</c:v>
                </c:pt>
              </c:numCache>
            </c:numRef>
          </c:xVal>
          <c:yVal>
            <c:numRef>
              <c:f>Sheet1!$C$19:$C$20</c:f>
              <c:numCache>
                <c:formatCode>General</c:formatCode>
                <c:ptCount val="2"/>
                <c:pt idx="0">
                  <c:v>0</c:v>
                </c:pt>
                <c:pt idx="1">
                  <c:v>160000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8286272"/>
        <c:axId val="218286832"/>
      </c:scatterChart>
      <c:valAx>
        <c:axId val="218286272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</a:t>
                </a:r>
                <a:r>
                  <a:rPr lang="en-US" altLang="ja-JP" baseline="0"/>
                  <a:t> [s]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0.44953713775468784"/>
              <c:y val="0.909325104873272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8286832"/>
        <c:crosses val="autoZero"/>
        <c:crossBetween val="midCat"/>
        <c:majorUnit val="4.0000000000000008E-2"/>
      </c:valAx>
      <c:valAx>
        <c:axId val="218286832"/>
        <c:scaling>
          <c:orientation val="minMax"/>
          <c:max val="16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Die</a:t>
                </a:r>
                <a:r>
                  <a:rPr lang="ja-JP" altLang="en-US"/>
                  <a:t>内部粒子数</a:t>
                </a:r>
              </a:p>
            </c:rich>
          </c:tx>
          <c:layout>
            <c:manualLayout>
              <c:xMode val="edge"/>
              <c:yMode val="edge"/>
              <c:x val="1.4527153178017699E-2"/>
              <c:y val="0.350760935671451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82862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ayout>
        <c:manualLayout>
          <c:xMode val="edge"/>
          <c:yMode val="edge"/>
          <c:x val="0.6544444444444445"/>
          <c:y val="0.32743000874890638"/>
          <c:w val="0.17558784533376626"/>
          <c:h val="0.179805655854696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 w="19050">
      <a:solidFill>
        <a:srgbClr val="99DABA"/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/>
              <a:t>層別粒子割合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Sheet1!$Q$10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Sheet1!$R$10:$T$10</c:f>
              <c:numCache>
                <c:formatCode>General</c:formatCode>
                <c:ptCount val="3"/>
                <c:pt idx="0">
                  <c:v>23497</c:v>
                </c:pt>
                <c:pt idx="1">
                  <c:v>23165</c:v>
                </c:pt>
                <c:pt idx="2">
                  <c:v>23409</c:v>
                </c:pt>
              </c:numCache>
            </c:numRef>
          </c:val>
        </c:ser>
        <c:ser>
          <c:idx val="1"/>
          <c:order val="1"/>
          <c:tx>
            <c:strRef>
              <c:f>Sheet1!$Q$11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Sheet1!$R$11:$T$11</c:f>
              <c:numCache>
                <c:formatCode>General</c:formatCode>
                <c:ptCount val="3"/>
                <c:pt idx="0">
                  <c:v>25806</c:v>
                </c:pt>
                <c:pt idx="1">
                  <c:v>26191</c:v>
                </c:pt>
                <c:pt idx="2">
                  <c:v>26675</c:v>
                </c:pt>
              </c:numCache>
            </c:numRef>
          </c:val>
        </c:ser>
        <c:ser>
          <c:idx val="2"/>
          <c:order val="2"/>
          <c:tx>
            <c:strRef>
              <c:f>Sheet1!$Q$12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Sheet1!$R$12:$T$12</c:f>
              <c:numCache>
                <c:formatCode>General</c:formatCode>
                <c:ptCount val="3"/>
                <c:pt idx="0">
                  <c:v>30383</c:v>
                </c:pt>
                <c:pt idx="1">
                  <c:v>31572</c:v>
                </c:pt>
                <c:pt idx="2">
                  <c:v>31984</c:v>
                </c:pt>
              </c:numCache>
            </c:numRef>
          </c:val>
        </c:ser>
        <c:ser>
          <c:idx val="3"/>
          <c:order val="3"/>
          <c:tx>
            <c:strRef>
              <c:f>Sheet1!$Q$13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Sheet1!$R$13:$T$13</c:f>
              <c:numCache>
                <c:formatCode>General</c:formatCode>
                <c:ptCount val="3"/>
                <c:pt idx="0">
                  <c:v>32700</c:v>
                </c:pt>
                <c:pt idx="1">
                  <c:v>33071</c:v>
                </c:pt>
                <c:pt idx="2">
                  <c:v>32607</c:v>
                </c:pt>
              </c:numCache>
            </c:numRef>
          </c:val>
        </c:ser>
        <c:ser>
          <c:idx val="4"/>
          <c:order val="4"/>
          <c:tx>
            <c:strRef>
              <c:f>Sheet1!$Q$14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multiLvlStrRef>
              <c:f>Sheet1!$R$8:$T$9</c:f>
              <c:multiLvlStrCache>
                <c:ptCount val="3"/>
                <c:lvl>
                  <c:pt idx="0">
                    <c:v>1500 [kg/m3]
</c:v>
                  </c:pt>
                  <c:pt idx="1">
                    <c:v>3000 [kg/m3]
</c:v>
                  </c:pt>
                  <c:pt idx="2">
                    <c:v>4500 [kg/m3]
</c:v>
                  </c:pt>
                </c:lvl>
                <c:lvl>
                  <c:pt idx="0">
                    <c:v>Case-1</c:v>
                  </c:pt>
                  <c:pt idx="1">
                    <c:v>Case-2</c:v>
                  </c:pt>
                  <c:pt idx="2">
                    <c:v>Case-3</c:v>
                  </c:pt>
                </c:lvl>
              </c:multiLvlStrCache>
            </c:multiLvlStrRef>
          </c:cat>
          <c:val>
            <c:numRef>
              <c:f>Sheet1!$R$14:$T$14</c:f>
              <c:numCache>
                <c:formatCode>General</c:formatCode>
                <c:ptCount val="3"/>
                <c:pt idx="0">
                  <c:v>32622</c:v>
                </c:pt>
                <c:pt idx="1">
                  <c:v>31685</c:v>
                </c:pt>
                <c:pt idx="2">
                  <c:v>31690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218291312"/>
        <c:axId val="218291872"/>
      </c:barChart>
      <c:catAx>
        <c:axId val="21829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8291872"/>
        <c:crosses val="autoZero"/>
        <c:auto val="1"/>
        <c:lblAlgn val="ctr"/>
        <c:lblOffset val="100"/>
        <c:noMultiLvlLbl val="0"/>
      </c:catAx>
      <c:valAx>
        <c:axId val="218291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8291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0.42887</cdr:x>
      <cdr:y>0.59505</cdr:y>
    </cdr:from>
    <cdr:to>
      <cdr:x>0.61856</cdr:x>
      <cdr:y>0.74961</cdr:y>
    </cdr:to>
    <cdr:sp macro="" textlink="">
      <cdr:nvSpPr>
        <cdr:cNvPr id="10" name="テキスト ボックス 9"/>
        <cdr:cNvSpPr txBox="1"/>
      </cdr:nvSpPr>
      <cdr:spPr>
        <a:xfrm xmlns:a="http://schemas.openxmlformats.org/drawingml/2006/main">
          <a:off x="1981201" y="1833563"/>
          <a:ext cx="876300" cy="4762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ja-JP" altLang="en-US" sz="110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0.35876</cdr:x>
      <cdr:y>0.68161</cdr:y>
    </cdr:from>
    <cdr:to>
      <cdr:x>0.44948</cdr:x>
      <cdr:y>0.68161</cdr:y>
    </cdr:to>
    <cdr:cxnSp macro="">
      <cdr:nvCxnSpPr>
        <cdr:cNvPr id="5" name="直線矢印コネクタ 4"/>
        <cdr:cNvCxnSpPr/>
      </cdr:nvCxnSpPr>
      <cdr:spPr>
        <a:xfrm xmlns:a="http://schemas.openxmlformats.org/drawingml/2006/main" flipH="1">
          <a:off x="1657352" y="2100263"/>
          <a:ext cx="419099" cy="0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C00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0.42887</cdr:x>
      <cdr:y>0.59505</cdr:y>
    </cdr:from>
    <cdr:to>
      <cdr:x>0.61856</cdr:x>
      <cdr:y>0.74961</cdr:y>
    </cdr:to>
    <cdr:sp macro="" textlink="">
      <cdr:nvSpPr>
        <cdr:cNvPr id="10" name="テキスト ボックス 9"/>
        <cdr:cNvSpPr txBox="1"/>
      </cdr:nvSpPr>
      <cdr:spPr>
        <a:xfrm xmlns:a="http://schemas.openxmlformats.org/drawingml/2006/main">
          <a:off x="1981201" y="1833563"/>
          <a:ext cx="876300" cy="4762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ja-JP" altLang="en-US" sz="1100"/>
        </a:p>
      </cdr:txBody>
    </cdr:sp>
  </cdr:relSizeAnchor>
  <cdr:relSizeAnchor xmlns:cdr="http://schemas.openxmlformats.org/drawingml/2006/chartDrawing">
    <cdr:from>
      <cdr:x>0.44944</cdr:x>
      <cdr:y>0.6337</cdr:y>
    </cdr:from>
    <cdr:to>
      <cdr:x>0.7303</cdr:x>
      <cdr:y>0.72253</cdr:y>
    </cdr:to>
    <cdr:sp macro="" textlink="">
      <cdr:nvSpPr>
        <cdr:cNvPr id="11" name="テキスト ボックス 10"/>
        <cdr:cNvSpPr txBox="1"/>
      </cdr:nvSpPr>
      <cdr:spPr>
        <a:xfrm xmlns:a="http://schemas.openxmlformats.org/drawingml/2006/main">
          <a:off x="2880320" y="2436528"/>
          <a:ext cx="1799933" cy="341552"/>
        </a:xfrm>
        <a:prstGeom xmlns:a="http://schemas.openxmlformats.org/drawingml/2006/main" prst="rect">
          <a:avLst/>
        </a:prstGeom>
        <a:ln xmlns:a="http://schemas.openxmlformats.org/drawingml/2006/main">
          <a:solidFill>
            <a:srgbClr val="FFC000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ja-JP" sz="1400" dirty="0"/>
            <a:t>pestle</a:t>
          </a:r>
          <a:r>
            <a:rPr lang="ja-JP" altLang="en-US" sz="1400" dirty="0"/>
            <a:t>落下終了時刻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D552C-F50D-4EAB-9D36-82EA6BBE27A9}" type="datetimeFigureOut">
              <a:rPr kumimoji="1" lang="ja-JP" altLang="en-US" smtClean="0"/>
              <a:t>2018/10/12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61CDF-EB04-4418-8F6E-36892D66F0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3859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2FF8A-4899-49C0-8C60-4DC8CBEDC3E6}" type="datetimeFigureOut">
              <a:rPr kumimoji="1" lang="ja-JP" altLang="en-US" smtClean="0"/>
              <a:t>2018/10/12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6D7AE-D800-4044-BB50-217E18DF86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116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963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4271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1900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548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59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6D7AE-D800-4044-BB50-217E18DF8697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3812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7.mp4"/><Relationship Id="rId7" Type="http://schemas.openxmlformats.org/officeDocument/2006/relationships/image" Target="../media/image19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553519" y="3645024"/>
            <a:ext cx="3059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サクソン効果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、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52320" y="476672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337495" y="3654536"/>
            <a:ext cx="72008" cy="6368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Vacuum 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Layer</a:t>
            </a:r>
          </a:p>
        </p:txBody>
      </p:sp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6376865"/>
              </p:ext>
            </p:extLst>
          </p:nvPr>
        </p:nvGraphicFramePr>
        <p:xfrm>
          <a:off x="1331640" y="1656647"/>
          <a:ext cx="6624736" cy="4020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805670" y="617494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Case-Vacuum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の方がバランスが良く充填できている。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2324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Vacuum </a:t>
            </a:r>
            <a:r>
              <a:rPr kumimoji="1" lang="en-US" altLang="ja-JP" dirty="0"/>
              <a:t>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/>
              <a:t>Velocity – 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5" name="円/楕円 4"/>
          <p:cNvSpPr/>
          <p:nvPr/>
        </p:nvSpPr>
        <p:spPr>
          <a:xfrm>
            <a:off x="1907704" y="3944800"/>
            <a:ext cx="1728192" cy="1883952"/>
          </a:xfrm>
          <a:prstGeom prst="ellipse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610258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初期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段階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では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Case-Air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の方が粒子が流れ込んでいる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11" name="グラフ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9822811"/>
              </p:ext>
            </p:extLst>
          </p:nvPr>
        </p:nvGraphicFramePr>
        <p:xfrm>
          <a:off x="1115616" y="1928576"/>
          <a:ext cx="6408711" cy="3844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058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Vacuum </a:t>
            </a:r>
            <a:r>
              <a:rPr kumimoji="1" lang="en-US" altLang="ja-JP" dirty="0"/>
              <a:t>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/>
              <a:t>Velocity – 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81590" y="3476328"/>
            <a:ext cx="738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uFill>
                  <a:solidFill>
                    <a:srgbClr val="FF0000"/>
                  </a:solidFill>
                </a:uFill>
              </a:rPr>
              <a:t>・</a:t>
            </a:r>
            <a:r>
              <a:rPr kumimoji="1" lang="en-US" altLang="ja-JP" sz="2800" dirty="0" smtClean="0">
                <a:uFill>
                  <a:solidFill>
                    <a:srgbClr val="FF0000"/>
                  </a:solidFill>
                </a:uFill>
              </a:rPr>
              <a:t>Pestle</a:t>
            </a:r>
            <a:r>
              <a:rPr kumimoji="1" lang="ja-JP" altLang="en-US" sz="2800" dirty="0" smtClean="0">
                <a:uFill>
                  <a:solidFill>
                    <a:srgbClr val="FF0000"/>
                  </a:solidFill>
                </a:uFill>
              </a:rPr>
              <a:t>の落下終了前後での変化</a:t>
            </a:r>
            <a:r>
              <a:rPr kumimoji="1" lang="en-US" altLang="ja-JP" sz="2800" dirty="0" smtClean="0">
                <a:uFill>
                  <a:solidFill>
                    <a:srgbClr val="FF0000"/>
                  </a:solidFill>
                </a:uFill>
              </a:rPr>
              <a:t>?</a:t>
            </a:r>
            <a:endParaRPr kumimoji="1" lang="en-US" altLang="ja-JP" sz="2800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83875" y="2523964"/>
            <a:ext cx="7380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uFill>
                  <a:solidFill>
                    <a:srgbClr val="FF0000"/>
                  </a:solidFill>
                </a:uFill>
              </a:rPr>
              <a:t>粒子数が逆転する要因は？</a:t>
            </a:r>
            <a:endParaRPr kumimoji="1" lang="en-US" altLang="ja-JP" sz="2000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81590" y="4167082"/>
            <a:ext cx="738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uFill>
                  <a:solidFill>
                    <a:srgbClr val="FF0000"/>
                  </a:solidFill>
                </a:uFill>
              </a:rPr>
              <a:t>・気泡による影響？</a:t>
            </a:r>
            <a:endParaRPr kumimoji="1" lang="en-US" altLang="ja-JP" sz="2800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99621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Vacuum </a:t>
            </a:r>
            <a:r>
              <a:rPr kumimoji="1" lang="en-US" altLang="ja-JP" dirty="0"/>
              <a:t>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/>
              <a:t>Velocity – Die</a:t>
            </a:r>
            <a:r>
              <a:rPr kumimoji="1" lang="ja-JP" altLang="en-US" u="sng" dirty="0"/>
              <a:t>内部の粒子数</a:t>
            </a:r>
            <a:endParaRPr kumimoji="1" lang="en-US" altLang="ja-JP" u="sng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15616" y="587727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pestle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の落下終了の影響はあまりない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11" name="グラフ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35165"/>
              </p:ext>
            </p:extLst>
          </p:nvPr>
        </p:nvGraphicFramePr>
        <p:xfrm>
          <a:off x="1115616" y="1928576"/>
          <a:ext cx="6408711" cy="3844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テキスト ボックス 8"/>
          <p:cNvSpPr txBox="1"/>
          <p:nvPr/>
        </p:nvSpPr>
        <p:spPr>
          <a:xfrm>
            <a:off x="1115616" y="624660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気泡による粒子流入のブロックが起きているのではないか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62468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Vacuum vs </a:t>
            </a:r>
            <a:r>
              <a:rPr kumimoji="1" lang="en-US" altLang="ja-JP" dirty="0" smtClean="0"/>
              <a:t>Air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8810" y="5243591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Case-Vacuum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4400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Case-Air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pic>
        <p:nvPicPr>
          <p:cNvPr id="5" name="vacuum vs air_void movement_15f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3546" y="1844824"/>
            <a:ext cx="4860924" cy="3276903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1" name="テキスト ボックス 10"/>
          <p:cNvSpPr txBox="1"/>
          <p:nvPr/>
        </p:nvSpPr>
        <p:spPr>
          <a:xfrm>
            <a:off x="1115616" y="5733256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気泡により、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Die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内部での粒子の広がりが抑えられている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4519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 smtClean="0"/>
              <a:t>Vacuum vs Air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66830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en-US" altLang="ja-JP" sz="1400" dirty="0" smtClean="0"/>
              <a:t>Case-Vacuum</a:t>
            </a:r>
            <a:r>
              <a:rPr kumimoji="1" lang="ja-JP" altLang="en-US" sz="1400" dirty="0" smtClean="0"/>
              <a:t>の方が多くの粒子を充填できている</a:t>
            </a:r>
            <a:endParaRPr kumimoji="1" lang="en-US" altLang="ja-JP" sz="1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最終的には</a:t>
            </a:r>
            <a:r>
              <a:rPr kumimoji="1" lang="en-US" altLang="ja-JP" sz="1400" dirty="0" smtClean="0"/>
              <a:t>Case-Vacuum</a:t>
            </a:r>
            <a:r>
              <a:rPr kumimoji="1" lang="ja-JP" altLang="en-US" sz="1400" dirty="0" smtClean="0"/>
              <a:t>が早く充填されている。初期段階には</a:t>
            </a:r>
            <a:r>
              <a:rPr kumimoji="1" lang="en-US" altLang="ja-JP" sz="1400" dirty="0" smtClean="0"/>
              <a:t>Case-Air</a:t>
            </a:r>
            <a:r>
              <a:rPr kumimoji="1" lang="ja-JP" altLang="en-US" sz="1400" dirty="0" smtClean="0"/>
              <a:t>の方が粒子数大。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403763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/>
              <a:t>-&gt; </a:t>
            </a:r>
            <a:r>
              <a:rPr kumimoji="1" lang="en-US" altLang="ja-JP" sz="2000" dirty="0" smtClean="0"/>
              <a:t>Case-Air</a:t>
            </a:r>
            <a:r>
              <a:rPr kumimoji="1" lang="ja-JP" altLang="en-US" sz="2000" dirty="0" smtClean="0"/>
              <a:t>では、ブロックが原因で途中から流れ込みが進まないから</a:t>
            </a:r>
            <a:endParaRPr kumimoji="1" lang="en-US" altLang="ja-JP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</a:t>
            </a:r>
            <a:r>
              <a:rPr kumimoji="1" lang="en-US" altLang="ja-JP" sz="2000" dirty="0" smtClean="0">
                <a:solidFill>
                  <a:srgbClr val="C00000"/>
                </a:solidFill>
              </a:rPr>
              <a:t>Case-Air</a:t>
            </a:r>
            <a:r>
              <a:rPr kumimoji="1" lang="ja-JP" altLang="en-US" sz="2000" dirty="0" smtClean="0"/>
              <a:t>では</a:t>
            </a:r>
            <a:r>
              <a:rPr kumimoji="1" lang="en-US" altLang="ja-JP" sz="2000" dirty="0" smtClean="0"/>
              <a:t>Die</a:t>
            </a:r>
            <a:r>
              <a:rPr kumimoji="1" lang="ja-JP" altLang="en-US" sz="2000" dirty="0" smtClean="0"/>
              <a:t>内に</a:t>
            </a:r>
            <a:r>
              <a:rPr kumimoji="1" lang="ja-JP" altLang="en-US" sz="2000" dirty="0" smtClean="0">
                <a:solidFill>
                  <a:srgbClr val="C00000"/>
                </a:solidFill>
              </a:rPr>
              <a:t>気泡がたまり</a:t>
            </a:r>
            <a:r>
              <a:rPr kumimoji="1" lang="ja-JP" altLang="en-US" sz="2000" dirty="0" smtClean="0"/>
              <a:t>、粒子の流入が</a:t>
            </a:r>
            <a:r>
              <a:rPr kumimoji="1" lang="ja-JP" altLang="en-US" sz="2000" dirty="0" smtClean="0">
                <a:solidFill>
                  <a:srgbClr val="C00000"/>
                </a:solidFill>
              </a:rPr>
              <a:t>ブロック</a:t>
            </a:r>
            <a:r>
              <a:rPr kumimoji="1" lang="ja-JP" altLang="en-US" sz="2000" dirty="0" smtClean="0"/>
              <a:t>される</a:t>
            </a:r>
            <a:endParaRPr kumimoji="1" lang="en-US" altLang="ja-JP" sz="20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3360" y="5014428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en-US" altLang="ja-JP" sz="1400" dirty="0" smtClean="0"/>
              <a:t>Case-Vacuum</a:t>
            </a:r>
            <a:r>
              <a:rPr kumimoji="1" lang="ja-JP" altLang="en-US" sz="1400" dirty="0" smtClean="0"/>
              <a:t>の方がバランスよく充填できている</a:t>
            </a:r>
            <a:endParaRPr kumimoji="1" lang="en-US" altLang="ja-JP" sz="14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53360" y="538376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/>
              <a:t>-&gt; </a:t>
            </a:r>
            <a:r>
              <a:rPr kumimoji="1" lang="ja-JP" altLang="en-US" sz="2000" dirty="0" smtClean="0"/>
              <a:t>下層粒子がブロックされることなく流れ込み続けるから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429447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 smtClean="0"/>
              <a:t>Vacuum vs Air</a:t>
            </a:r>
            <a:endParaRPr lang="ko-KR" altLang="en-US" dirty="0">
              <a:latin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まとめ</a:t>
            </a:r>
            <a:endParaRPr kumimoji="1" lang="en-US" altLang="ja-JP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20887" y="342900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Case-Air</a:t>
            </a:r>
            <a:r>
              <a:rPr kumimoji="1" lang="ja-JP" altLang="en-US" sz="2000" dirty="0" smtClean="0"/>
              <a:t>では気泡の発生を伴う。</a:t>
            </a:r>
            <a:endParaRPr kumimoji="1" lang="en-US" altLang="ja-JP" sz="2000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20887" y="4073998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気泡は粒子の流入をブロックしてしまう。</a:t>
            </a:r>
            <a:endParaRPr kumimoji="1" lang="en-US" altLang="ja-JP" sz="2000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03548" y="2784002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Case-Air</a:t>
            </a:r>
            <a:r>
              <a:rPr kumimoji="1" lang="ja-JP" altLang="en-US" sz="2000" dirty="0" smtClean="0"/>
              <a:t>では初期段階において、圧力差による粒子の引き込みが生じる。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211049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 smtClean="0">
                <a:latin typeface="+mj-lt"/>
              </a:rPr>
              <a:t>Density Comparison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972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Density Comparison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98089"/>
              </p:ext>
            </p:extLst>
          </p:nvPr>
        </p:nvGraphicFramePr>
        <p:xfrm>
          <a:off x="613042" y="3356992"/>
          <a:ext cx="7917916" cy="966316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9427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14742"/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Caes-2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42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Particle Density</a:t>
                      </a:r>
                      <a:r>
                        <a:rPr 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ja-JP" sz="11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kg/m</a:t>
                      </a:r>
                      <a:r>
                        <a:rPr lang="en-US" altLang="ja-JP" sz="1100" b="1" u="none" strike="noStrike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 smtClean="0">
                          <a:effectLst/>
                        </a:rPr>
                        <a:t>3000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4500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52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/>
              <a:t>Density Comparison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0364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37686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7551" y="602128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Case1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の充填が遅い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3" name="density comparis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3976" y="1710100"/>
            <a:ext cx="5176048" cy="3363533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3170667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</p:txBody>
      </p:sp>
    </p:spTree>
    <p:extLst>
      <p:ext uri="{BB962C8B-B14F-4D97-AF65-F5344CB8AC3E}">
        <p14:creationId xmlns:p14="http://schemas.microsoft.com/office/powerpoint/2010/main" val="154109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99DAB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68" y="2852936"/>
            <a:ext cx="4053136" cy="964703"/>
          </a:xfrm>
        </p:spPr>
        <p:txBody>
          <a:bodyPr/>
          <a:lstStyle/>
          <a:p>
            <a:pPr algn="ctr"/>
            <a:r>
              <a:rPr kumimoji="1" lang="en-US" altLang="ja-JP" sz="6000" dirty="0">
                <a:latin typeface="+mj-lt"/>
              </a:rPr>
              <a:t>Parameters</a:t>
            </a:r>
            <a:endParaRPr kumimoji="1" lang="ja-JP" altLang="en-US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16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 </a:t>
            </a:r>
            <a:r>
              <a:rPr lang="en-US" altLang="ko-KR" dirty="0" smtClean="0"/>
              <a:t>Density </a:t>
            </a:r>
            <a:r>
              <a:rPr lang="en-US" altLang="ko-KR" dirty="0"/>
              <a:t>Comparison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556904"/>
              </p:ext>
            </p:extLst>
          </p:nvPr>
        </p:nvGraphicFramePr>
        <p:xfrm>
          <a:off x="2317984" y="2060848"/>
          <a:ext cx="5835690" cy="492908"/>
        </p:xfrm>
        <a:graphic>
          <a:graphicData uri="http://schemas.openxmlformats.org/drawingml/2006/table">
            <a:tbl>
              <a:tblPr/>
              <a:tblGrid>
                <a:gridCol w="19452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52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52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64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45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1500</a:t>
                      </a:r>
                      <a:r>
                        <a:rPr lang="ja-JP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1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100" u="none" strike="noStrike" baseline="0" dirty="0" smtClean="0">
                          <a:effectLst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3000 </a:t>
                      </a:r>
                      <a:r>
                        <a:rPr lang="en-US" altLang="ja-JP" sz="11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1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100" u="none" strike="noStrike" baseline="0" dirty="0" smtClean="0">
                          <a:effectLst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4500 </a:t>
                      </a:r>
                      <a:r>
                        <a:rPr lang="en-US" altLang="ja-JP" sz="11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1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100" u="none" strike="noStrike" baseline="0" dirty="0" smtClean="0">
                          <a:effectLst/>
                        </a:rPr>
                        <a:t>]</a:t>
                      </a:r>
                      <a:endParaRPr lang="ja-JP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4" y="2553756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endCxn id="36" idx="0"/>
          </p:cNvCxnSpPr>
          <p:nvPr/>
        </p:nvCxnSpPr>
        <p:spPr>
          <a:xfrm>
            <a:off x="4258018" y="2553756"/>
            <a:ext cx="21378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6203756" y="2538777"/>
            <a:ext cx="14405" cy="2331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1" y="2554569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表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86855"/>
              </p:ext>
            </p:extLst>
          </p:nvPr>
        </p:nvGraphicFramePr>
        <p:xfrm>
          <a:off x="1362196" y="5977766"/>
          <a:ext cx="6810204" cy="358140"/>
        </p:xfrm>
        <a:graphic>
          <a:graphicData uri="http://schemas.openxmlformats.org/drawingml/2006/table">
            <a:tbl>
              <a:tblPr/>
              <a:tblGrid>
                <a:gridCol w="977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sum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145008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145684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146365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8" y="2307302"/>
            <a:ext cx="1213548" cy="1386912"/>
          </a:xfrm>
          <a:prstGeom prst="rect">
            <a:avLst/>
          </a:prstGeom>
        </p:spPr>
      </p:pic>
      <p:cxnSp>
        <p:nvCxnSpPr>
          <p:cNvPr id="32" name="直線矢印コネクタ 31"/>
          <p:cNvCxnSpPr>
            <a:stCxn id="33" idx="2"/>
          </p:cNvCxnSpPr>
          <p:nvPr/>
        </p:nvCxnSpPr>
        <p:spPr>
          <a:xfrm flipH="1">
            <a:off x="1181722" y="1993931"/>
            <a:ext cx="162058" cy="1006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smtClean="0"/>
              <a:t>particles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the </a:t>
            </a:r>
            <a:r>
              <a:rPr kumimoji="1" lang="en-US" altLang="ja-JP" u="sng" dirty="0" smtClean="0"/>
              <a:t>Die</a:t>
            </a:r>
            <a:endParaRPr kumimoji="1" lang="en-US" altLang="ja-JP" u="sng" dirty="0"/>
          </a:p>
        </p:txBody>
      </p: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956253"/>
              </p:ext>
            </p:extLst>
          </p:nvPr>
        </p:nvGraphicFramePr>
        <p:xfrm>
          <a:off x="395535" y="4913259"/>
          <a:ext cx="7767722" cy="893445"/>
        </p:xfrm>
        <a:graphic>
          <a:graphicData uri="http://schemas.openxmlformats.org/drawingml/2006/table">
            <a:tbl>
              <a:tblPr/>
              <a:tblGrid>
                <a:gridCol w="681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42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93507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71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32622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31685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31690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32700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33071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32607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30383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31572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31984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25806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26191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26675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23497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23165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23409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8" name="正方形/長方形 17"/>
          <p:cNvSpPr/>
          <p:nvPr/>
        </p:nvSpPr>
        <p:spPr>
          <a:xfrm>
            <a:off x="1337363" y="5941766"/>
            <a:ext cx="6859870" cy="250275"/>
          </a:xfrm>
          <a:prstGeom prst="rect">
            <a:avLst/>
          </a:prstGeom>
          <a:noFill/>
          <a:ln>
            <a:solidFill>
              <a:srgbClr val="DA99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816413" y="6327103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密度が高いほど、粒子数大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242" y="2594898"/>
            <a:ext cx="1521574" cy="228236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98" y="2593312"/>
            <a:ext cx="1517774" cy="227666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534" y="2589756"/>
            <a:ext cx="1521054" cy="228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1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Density Comparison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Layer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05670" y="617494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密度が高いとバランスも良い。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graphicFrame>
        <p:nvGraphicFramePr>
          <p:cNvPr id="10" name="グラフ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0277192"/>
              </p:ext>
            </p:extLst>
          </p:nvPr>
        </p:nvGraphicFramePr>
        <p:xfrm>
          <a:off x="1168386" y="1710100"/>
          <a:ext cx="6807228" cy="4239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9703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/>
              <a:t>Density Comparison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0364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37686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Void fraction</a:t>
            </a:r>
            <a:endParaRPr kumimoji="1" lang="en-US" altLang="ja-JP" u="sng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5616" y="564673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Case1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のみスプラッシュが発生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170667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</p:txBody>
      </p:sp>
      <p:pic>
        <p:nvPicPr>
          <p:cNvPr id="5" name="density comparison_epsil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008" y="1850598"/>
            <a:ext cx="5165983" cy="3356992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pestle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の完全落下までの空隙の様子は類似している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56629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en-US" altLang="ko-KR" dirty="0"/>
              <a:t>Density Comparison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0364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Case-1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37686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Case-3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Pressure</a:t>
            </a:r>
            <a:endParaRPr kumimoji="1" lang="en-US" altLang="ja-JP" u="sng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5616" y="5646732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pestle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の落下途中から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Die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内部の圧力に差がみられる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170667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Case-2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115616" y="6016064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Case-1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では、どの時点でも圧力が比較的低い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pic>
        <p:nvPicPr>
          <p:cNvPr id="3" name="density comparison_press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9008" y="1971400"/>
            <a:ext cx="5165983" cy="319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5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Density Comparison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5578" y="1668173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気泡の発生・噴出プロセス</a:t>
            </a:r>
            <a:endParaRPr kumimoji="1" lang="en-US" altLang="ja-JP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34888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1. pestle</a:t>
            </a:r>
            <a:r>
              <a:rPr kumimoji="1" lang="ja-JP" altLang="en-US" dirty="0" smtClean="0"/>
              <a:t>落下中に空気が粒子とともに</a:t>
            </a:r>
            <a:r>
              <a:rPr kumimoji="1" lang="en-US" altLang="ja-JP" dirty="0" smtClean="0"/>
              <a:t>Die</a:t>
            </a:r>
            <a:r>
              <a:rPr kumimoji="1" lang="ja-JP" altLang="en-US" dirty="0" smtClean="0"/>
              <a:t>内部に</a:t>
            </a:r>
            <a:r>
              <a:rPr kumimoji="1" lang="ja-JP" altLang="en-US" dirty="0"/>
              <a:t>流入</a:t>
            </a:r>
            <a:r>
              <a:rPr kumimoji="1" lang="ja-JP" altLang="en-US" dirty="0" smtClean="0"/>
              <a:t>。</a:t>
            </a:r>
            <a:r>
              <a:rPr kumimoji="1" lang="en-US" altLang="ja-JP" sz="2000" dirty="0" smtClean="0"/>
              <a:t> 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3528" y="3010489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r>
              <a:rPr kumimoji="1" lang="en-US" altLang="ja-JP" dirty="0" smtClean="0"/>
              <a:t>. </a:t>
            </a:r>
            <a:r>
              <a:rPr kumimoji="1" lang="ja-JP" altLang="en-US" dirty="0" smtClean="0"/>
              <a:t>このとき、粒子密度が大きいほど気泡の内圧が高まる。 </a:t>
            </a:r>
            <a:r>
              <a:rPr kumimoji="1" lang="en-US" altLang="ja-JP" dirty="0" smtClean="0"/>
              <a:t>&lt;- </a:t>
            </a:r>
            <a:r>
              <a:rPr kumimoji="1" lang="ja-JP" altLang="en-US" dirty="0" smtClean="0"/>
              <a:t>明確な理由は？</a:t>
            </a:r>
            <a:endParaRPr kumimoji="1" lang="en-US" altLang="ja-JP" sz="2000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05578" y="364132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  <a:r>
              <a:rPr kumimoji="1" lang="en-US" altLang="ja-JP" dirty="0" smtClean="0"/>
              <a:t>. pestle</a:t>
            </a:r>
            <a:r>
              <a:rPr kumimoji="1" lang="ja-JP" altLang="en-US" dirty="0" smtClean="0"/>
              <a:t>落下後、その圧力に応じて気泡が上部に抜けようとする。</a:t>
            </a:r>
            <a:endParaRPr kumimoji="1" lang="en-US" altLang="ja-JP" sz="2000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1560" y="4579928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=&gt; </a:t>
            </a:r>
            <a:r>
              <a:rPr kumimoji="1" lang="ja-JP" altLang="en-US" sz="2000" u="sng" dirty="0"/>
              <a:t>塊</a:t>
            </a:r>
            <a:r>
              <a:rPr kumimoji="1" lang="ja-JP" altLang="en-US" sz="2000" u="sng" dirty="0" smtClean="0"/>
              <a:t>としてゆっくり</a:t>
            </a:r>
            <a:r>
              <a:rPr kumimoji="1" lang="ja-JP" altLang="en-US" sz="2000" dirty="0" smtClean="0"/>
              <a:t>気泡が抜けていき、スプラッシュ。</a:t>
            </a:r>
            <a:endParaRPr kumimoji="1" lang="en-US" altLang="ja-JP" sz="2000" dirty="0" smtClean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1560" y="427215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圧力が十分でない場合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32367" y="5591585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=&gt; </a:t>
            </a:r>
            <a:r>
              <a:rPr kumimoji="1" lang="ja-JP" altLang="en-US" sz="2000" dirty="0" smtClean="0"/>
              <a:t>気泡は分裂し、</a:t>
            </a:r>
            <a:r>
              <a:rPr kumimoji="1" lang="ja-JP" altLang="en-US" sz="2000" u="sng" dirty="0" smtClean="0"/>
              <a:t>少しずつ</a:t>
            </a:r>
            <a:r>
              <a:rPr kumimoji="1" lang="ja-JP" altLang="en-US" sz="2000" dirty="0" smtClean="0"/>
              <a:t>抜けていく。</a:t>
            </a:r>
            <a:endParaRPr kumimoji="1" lang="en-US" altLang="ja-JP" sz="2000" dirty="0" smtClean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32367" y="5283808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圧力が十分である場合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29826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Density Comparison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layer_1500-3000_pressure_15f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67944" y="3645024"/>
            <a:ext cx="3311945" cy="2191864"/>
          </a:xfrm>
          <a:prstGeom prst="rect">
            <a:avLst/>
          </a:prstGeom>
        </p:spPr>
      </p:pic>
      <p:pic>
        <p:nvPicPr>
          <p:cNvPr id="10" name="layer_1500-3000_void fraction_15fp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67944" y="1412776"/>
            <a:ext cx="3311945" cy="2160240"/>
          </a:xfrm>
          <a:prstGeom prst="rect">
            <a:avLst/>
          </a:prstGeom>
        </p:spPr>
      </p:pic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790460"/>
              </p:ext>
            </p:extLst>
          </p:nvPr>
        </p:nvGraphicFramePr>
        <p:xfrm>
          <a:off x="2339752" y="5835684"/>
          <a:ext cx="5112568" cy="7416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728192"/>
                <a:gridCol w="1728192"/>
                <a:gridCol w="16561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 smtClean="0"/>
                        <a:t>上段</a:t>
                      </a:r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1500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lang="en-US" altLang="ja-JP" sz="18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8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800" u="none" strike="noStrike" baseline="0" dirty="0" smtClean="0">
                          <a:effectLst/>
                        </a:rPr>
                        <a:t>]</a:t>
                      </a:r>
                      <a:endParaRPr lang="ja-JP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</a:rPr>
                        <a:t>3000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lang="en-US" altLang="ja-JP" sz="18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8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800" u="none" strike="noStrike" baseline="0" dirty="0" smtClean="0">
                          <a:effectLst/>
                        </a:rPr>
                        <a:t>]</a:t>
                      </a:r>
                      <a:endParaRPr lang="ja-JP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 smtClean="0"/>
                        <a:t>下段</a:t>
                      </a:r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</a:rPr>
                        <a:t>3000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lang="en-US" altLang="ja-JP" sz="18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8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800" u="none" strike="noStrike" baseline="0" dirty="0" smtClean="0">
                          <a:effectLst/>
                        </a:rPr>
                        <a:t>]</a:t>
                      </a:r>
                      <a:endParaRPr lang="ja-JP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1500</a:t>
                      </a:r>
                      <a:r>
                        <a:rPr kumimoji="1" lang="en-US" altLang="ja-JP" dirty="0" smtClean="0"/>
                        <a:t> </a:t>
                      </a:r>
                      <a:r>
                        <a:rPr lang="en-US" altLang="ja-JP" sz="1800" u="none" strike="noStrike" dirty="0" smtClean="0">
                          <a:effectLst/>
                        </a:rPr>
                        <a:t>[kg/m</a:t>
                      </a:r>
                      <a:r>
                        <a:rPr lang="en-US" altLang="ja-JP" sz="1800" u="none" strike="noStrike" baseline="30000" dirty="0" smtClean="0">
                          <a:effectLst/>
                        </a:rPr>
                        <a:t>3</a:t>
                      </a:r>
                      <a:r>
                        <a:rPr lang="en-US" altLang="ja-JP" sz="1800" u="none" strike="noStrike" baseline="0" dirty="0" smtClean="0">
                          <a:effectLst/>
                        </a:rPr>
                        <a:t>]</a:t>
                      </a:r>
                      <a:endParaRPr lang="ja-JP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テキスト ボックス 13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Layer</a:t>
            </a:r>
            <a:endParaRPr kumimoji="1" lang="en-US" altLang="ja-JP" u="sng" dirty="0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1928576"/>
            <a:ext cx="2231404" cy="14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 smtClean="0"/>
              <a:t>Density Comparison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81590" y="3476328"/>
            <a:ext cx="738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uFill>
                  <a:solidFill>
                    <a:srgbClr val="FF0000"/>
                  </a:solidFill>
                </a:uFill>
              </a:rPr>
              <a:t>・  落下による衝撃</a:t>
            </a:r>
            <a:endParaRPr kumimoji="1" lang="en-US" altLang="ja-JP" sz="2800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83875" y="2523964"/>
            <a:ext cx="7380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uFill>
                  <a:solidFill>
                    <a:srgbClr val="FF0000"/>
                  </a:solidFill>
                </a:uFill>
              </a:rPr>
              <a:t>粒子密度が高いと気泡圧力が高くなる理由は？</a:t>
            </a:r>
            <a:endParaRPr kumimoji="1" lang="en-US" altLang="ja-JP" sz="2000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09204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Density Comparison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結果・考察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66830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粒子密度が高いほど、より多くの粒子を充填でき、そのバランスも良い。</a:t>
            </a:r>
            <a:endParaRPr kumimoji="1" lang="en-US" altLang="ja-JP" sz="1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en-US" altLang="ja-JP" sz="1400" dirty="0" smtClean="0"/>
              <a:t>Case1</a:t>
            </a:r>
            <a:r>
              <a:rPr kumimoji="1" lang="ja-JP" altLang="en-US" sz="1400" dirty="0" smtClean="0"/>
              <a:t>のみスプラッシュが発生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403763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</a:t>
            </a:r>
            <a:r>
              <a:rPr kumimoji="1" lang="ja-JP" altLang="en-US" sz="2000" dirty="0" smtClean="0"/>
              <a:t>気泡が早く抜けるから。</a:t>
            </a:r>
            <a:endParaRPr kumimoji="1" lang="en-US" altLang="ja-JP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 </a:t>
            </a:r>
            <a:r>
              <a:rPr kumimoji="1" lang="ja-JP" altLang="en-US" sz="2000" dirty="0" smtClean="0"/>
              <a:t>気泡の内圧が十分に高まっておらず、塊として噴出するため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200615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Malgun Gothic" panose="020B0503020000020004" pitchFamily="34" charset="-127"/>
                <a:ea typeface="Malgun Gothic" panose="020B0503020000020004" pitchFamily="34" charset="-127"/>
                <a:cs typeface="メイリオ" panose="020B0604030504040204" pitchFamily="50" charset="-128"/>
              </a:rPr>
              <a:t>Density Comparison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  <a:cs typeface="メイリオ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03548" y="1628800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まとめ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681" y="3668301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気泡の内圧</a:t>
            </a:r>
            <a:endParaRPr kumimoji="1" lang="en-US" altLang="ja-JP" sz="1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2317812"/>
            <a:ext cx="813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・ </a:t>
            </a:r>
            <a:r>
              <a:rPr kumimoji="1" lang="ja-JP" altLang="en-US" sz="1400" dirty="0" smtClean="0"/>
              <a:t>気泡の噴出</a:t>
            </a:r>
            <a:endParaRPr kumimoji="1" lang="en-US" altLang="ja-JP" sz="1400" u="heavy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1681" y="403763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</a:t>
            </a:r>
            <a:r>
              <a:rPr kumimoji="1" lang="ja-JP" altLang="en-US" sz="2000" dirty="0" smtClean="0"/>
              <a:t>粒子密度が高いほど、</a:t>
            </a:r>
            <a:r>
              <a:rPr kumimoji="1" lang="en-US" altLang="ja-JP" sz="2000" dirty="0" smtClean="0"/>
              <a:t>pestle</a:t>
            </a:r>
            <a:r>
              <a:rPr kumimoji="1" lang="ja-JP" altLang="en-US" sz="2000" dirty="0" smtClean="0"/>
              <a:t>落下時に、内圧が高まる</a:t>
            </a:r>
            <a:endParaRPr kumimoji="1" lang="en-US" altLang="ja-JP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3528" y="2752073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　　</a:t>
            </a:r>
            <a:r>
              <a:rPr kumimoji="1" lang="en-US" altLang="ja-JP" sz="2000" dirty="0" smtClean="0"/>
              <a:t>-&gt; </a:t>
            </a:r>
            <a:r>
              <a:rPr kumimoji="1" lang="ja-JP" altLang="en-US" sz="2000" dirty="0" smtClean="0"/>
              <a:t>その内圧が噴出の仕方に影響を及ぼしている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143116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Physical </a:t>
            </a:r>
            <a:r>
              <a:rPr lang="en-US" altLang="ko-KR" dirty="0"/>
              <a:t>properties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 xmlns:m="http://schemas.openxmlformats.org/officeDocument/2006/math">
                              <m:r>
                                <a:rPr lang="en-US" altLang="ja-JP" sz="11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11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11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1100" u="none" strike="noStrike" dirty="0">
                              <a:effectLst/>
                            </a:rPr>
                            <a:t> [Pa</a:t>
                          </a:r>
                          <a:r>
                            <a:rPr lang="ja-JP" altLang="en-US" sz="1100" u="none" strike="noStrike" dirty="0">
                              <a:effectLst/>
                            </a:rPr>
                            <a:t>・</a:t>
                          </a:r>
                          <a:r>
                            <a:rPr lang="en-US" altLang="ja-JP" sz="1100" u="none" strike="noStrike" dirty="0">
                              <a:effectLst/>
                            </a:rPr>
                            <a:t>s]</a:t>
                          </a:r>
                          <a:endParaRPr lang="en-US" altLang="ja-JP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37267"/>
                  </p:ext>
                </p:extLst>
              </p:nvPr>
            </p:nvGraphicFramePr>
            <p:xfrm>
              <a:off x="683568" y="1556792"/>
              <a:ext cx="7488832" cy="4223532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37444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100" b="1" u="none" strike="noStrike" dirty="0">
                              <a:effectLst/>
                            </a:rPr>
                            <a:t>Gas phase</a:t>
                          </a:r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Viscosity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00339" t="-102381" b="-59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Density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1100" u="none" strike="noStrike" dirty="0">
                              <a:effectLst/>
                            </a:rPr>
                            <a:t> 1 [kg/m</a:t>
                          </a:r>
                          <a:r>
                            <a:rPr lang="en-US" altLang="ja-JP" sz="1100" u="none" strike="noStrike" baseline="30000" dirty="0">
                              <a:effectLst/>
                            </a:rPr>
                            <a:t>3</a:t>
                          </a:r>
                          <a:r>
                            <a:rPr lang="en-US" altLang="ja-JP" sz="1100" u="none" strike="noStrike" baseline="0" dirty="0">
                              <a:effectLst/>
                            </a:rPr>
                            <a:t>]</a:t>
                          </a:r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8996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1100" b="1" u="none" strike="noStrike" dirty="0">
                              <a:effectLst/>
                            </a:rPr>
                            <a:t>Solid phase</a:t>
                          </a:r>
                          <a:endParaRPr lang="ja-JP" altLang="en-US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3169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</a:t>
                          </a:r>
                          <a:r>
                            <a:rPr lang="en-US" sz="1100" u="none" strike="noStrike" dirty="0" err="1">
                              <a:effectLst/>
                            </a:rPr>
                            <a:t>Hamaker</a:t>
                          </a:r>
                          <a:r>
                            <a:rPr lang="en-US" sz="1100" u="none" strike="noStrike" dirty="0">
                              <a:effectLst/>
                            </a:rPr>
                            <a:t>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0.0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8996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Spring constant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50</a:t>
                          </a:r>
                          <a:r>
                            <a:rPr lang="en-US" sz="1100" u="none" strike="noStrike" baseline="0" dirty="0">
                              <a:effectLst/>
                            </a:rPr>
                            <a:t> [N/m] 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14783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Coefficient of restitution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0.9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0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100" u="none" strike="noStrike" dirty="0">
                              <a:effectLst/>
                            </a:rPr>
                            <a:t> Coefficient of </a:t>
                          </a:r>
                          <a:r>
                            <a:rPr lang="en-US" altLang="ja-JP" sz="1100" u="none" strike="noStrike" dirty="0" err="1">
                              <a:effectLst/>
                            </a:rPr>
                            <a:t>friciton</a:t>
                          </a:r>
                          <a:endParaRPr lang="en-US" altLang="ja-JP" sz="1100" u="none" strike="noStrike" dirty="0">
                            <a:effectLst/>
                          </a:endParaRPr>
                        </a:p>
                        <a:p>
                          <a:pPr algn="l" fontAlgn="ctr"/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100" u="none" strike="noStrike" dirty="0">
                              <a:effectLst/>
                            </a:rPr>
                            <a:t> 0.3</a:t>
                          </a:r>
                          <a:endParaRPr 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BD2E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Calculation </a:t>
            </a:r>
            <a:r>
              <a:rPr lang="en-US" altLang="ko-KR" dirty="0"/>
              <a:t>conditions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530481"/>
              </p:ext>
            </p:extLst>
          </p:nvPr>
        </p:nvGraphicFramePr>
        <p:xfrm>
          <a:off x="611560" y="1844824"/>
          <a:ext cx="7920880" cy="2756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Original</a:t>
                      </a:r>
                      <a:r>
                        <a:rPr lang="en-US" sz="1100" u="none" strike="noStrike" baseline="0" dirty="0">
                          <a:effectLst/>
                          <a:latin typeface="+mn-lt"/>
                        </a:rPr>
                        <a:t> particle 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u="none" strike="noStrike" dirty="0">
                          <a:effectLst/>
                          <a:latin typeface="+mn-lt"/>
                        </a:rPr>
                        <a:t>Calculated particle size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250 [</a:t>
                      </a:r>
                      <a:r>
                        <a:rPr lang="en-US" altLang="ja-JP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μm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Coarse grain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Number of particles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500000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Mono-dispersed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n-lt"/>
                        </a:rPr>
                        <a:t> Grid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0.5</a:t>
                      </a:r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[mm]</a:t>
                      </a:r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 Calculation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0.2</a:t>
                      </a: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[s]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41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Suction velocity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300 [mm/s]</a:t>
                      </a:r>
                    </a:p>
                  </a:txBody>
                  <a:tcPr marL="9525" marR="9525" marT="9525" marB="0" anchor="ctr">
                    <a:solidFill>
                      <a:srgbClr val="ABD2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21272820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36129"/>
              </p:ext>
            </p:extLst>
          </p:nvPr>
        </p:nvGraphicFramePr>
        <p:xfrm>
          <a:off x="611560" y="4857138"/>
          <a:ext cx="7920880" cy="96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Courant 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0.2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Iteration limit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100" u="none" strike="noStrike" dirty="0">
                          <a:effectLst/>
                        </a:rPr>
                        <a:t> 1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3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Inverse of sound velocity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0.1 [mm/s]</a:t>
                      </a:r>
                    </a:p>
                  </a:txBody>
                  <a:tcPr marL="9525" marR="9525" marT="9525" marB="0" anchor="ctr">
                    <a:solidFill>
                      <a:srgbClr val="99DA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88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Object </a:t>
            </a:r>
            <a:r>
              <a:rPr lang="en-US" altLang="ko-KR" dirty="0"/>
              <a:t>size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6"/>
            <a:ext cx="6546304" cy="4909728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3491880" y="2155806"/>
            <a:ext cx="144016" cy="18517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355976" y="1988840"/>
            <a:ext cx="360040" cy="2880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591671" y="2562454"/>
            <a:ext cx="1440160" cy="2904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4860032" y="4089490"/>
            <a:ext cx="10017" cy="6615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4211960" y="5517232"/>
            <a:ext cx="324036" cy="1440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3995936" y="4122209"/>
            <a:ext cx="94878" cy="13230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V="1">
            <a:off x="4716016" y="5445224"/>
            <a:ext cx="216024" cy="2160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244344" y="197162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131731" y="2439343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15555" y="462788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40</a:t>
            </a:r>
            <a:endParaRPr kumimoji="1" lang="ja-JP" altLang="en-US" sz="1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865040" y="434149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20</a:t>
            </a:r>
            <a:endParaRPr kumimoji="1" lang="ja-JP" altLang="en-US" sz="10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131731" y="558924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202959" y="295855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50</a:t>
            </a:r>
            <a:endParaRPr kumimoji="1" lang="ja-JP" altLang="en-US" sz="1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24028" y="5527319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10</a:t>
            </a:r>
            <a:endParaRPr kumimoji="1" lang="ja-JP" altLang="en-US" sz="1000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012160" y="5773540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[mm]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952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24BDBAAB-565F-544E-8F79-2E06B1AC400F}"/>
              </a:ext>
            </a:extLst>
          </p:cNvPr>
          <p:cNvSpPr/>
          <p:nvPr/>
        </p:nvSpPr>
        <p:spPr>
          <a:xfrm>
            <a:off x="0" y="2924944"/>
            <a:ext cx="9144000" cy="936104"/>
          </a:xfrm>
          <a:prstGeom prst="rect">
            <a:avLst/>
          </a:prstGeom>
          <a:solidFill>
            <a:srgbClr val="ABD2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7201CEF-5B54-EC41-97DF-2A5FDA9A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910644"/>
            <a:ext cx="8208912" cy="964703"/>
          </a:xfrm>
        </p:spPr>
        <p:txBody>
          <a:bodyPr/>
          <a:lstStyle/>
          <a:p>
            <a:pPr algn="ctr"/>
            <a:r>
              <a:rPr kumimoji="1" lang="en-US" altLang="ja-JP" sz="4800" dirty="0" smtClean="0">
                <a:latin typeface="+mj-lt"/>
              </a:rPr>
              <a:t>Vacuum vs Air</a:t>
            </a:r>
            <a:endParaRPr kumimoji="1" lang="ja-JP" alt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29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kumimoji="1" lang="en-US" altLang="ja-JP" dirty="0"/>
              <a:t>Vacuum vs </a:t>
            </a:r>
            <a:r>
              <a:rPr kumimoji="1" lang="en-US" altLang="ja-JP" dirty="0" smtClean="0"/>
              <a:t>Air</a:t>
            </a:r>
            <a:endParaRPr lang="ko-KR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967854"/>
              </p:ext>
            </p:extLst>
          </p:nvPr>
        </p:nvGraphicFramePr>
        <p:xfrm>
          <a:off x="613042" y="3356992"/>
          <a:ext cx="7917916" cy="111033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20535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415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228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Case-Vacuum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Case-Vacuum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42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Analytic</a:t>
                      </a:r>
                      <a:r>
                        <a:rPr lang="en-US" sz="1100" b="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Model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solidFill>
                      <a:srgbClr val="DA9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u="none" strike="noStrike" dirty="0" smtClean="0">
                          <a:effectLst/>
                        </a:rPr>
                        <a:t>DEM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u="none" strike="noStrike" dirty="0" smtClean="0">
                          <a:effectLst/>
                        </a:rPr>
                        <a:t>DEM-CFD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71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Vacuum vs </a:t>
            </a:r>
            <a:r>
              <a:rPr kumimoji="1" lang="en-US" altLang="ja-JP" dirty="0" smtClean="0"/>
              <a:t>Air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8810" y="5243591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Case-Vacuum</a:t>
            </a:r>
            <a:endParaRPr kumimoji="1" lang="en-US" altLang="ja-JP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44008" y="5243590"/>
            <a:ext cx="2802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Case-Air</a:t>
            </a:r>
            <a:endParaRPr kumimoji="1" lang="en-US" altLang="ja-JP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093C528F-2820-7842-B097-0CEA13538469}"/>
              </a:ext>
            </a:extLst>
          </p:cNvPr>
          <p:cNvSpPr txBox="1"/>
          <p:nvPr/>
        </p:nvSpPr>
        <p:spPr>
          <a:xfrm>
            <a:off x="251520" y="134076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 smtClean="0"/>
              <a:t>Movie</a:t>
            </a:r>
            <a:endParaRPr kumimoji="1" lang="en-US" altLang="ja-JP" u="sng" dirty="0"/>
          </a:p>
        </p:txBody>
      </p:sp>
      <p:pic>
        <p:nvPicPr>
          <p:cNvPr id="3" name="vacuum vs ai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0426" y="1710100"/>
            <a:ext cx="5223148" cy="3482099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12" name="テキスト ボックス 11"/>
          <p:cNvSpPr txBox="1"/>
          <p:nvPr/>
        </p:nvSpPr>
        <p:spPr>
          <a:xfrm>
            <a:off x="1115616" y="5733256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Case-Vacuum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の方が早く充填されてい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る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。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15616" y="6102588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初期</a:t>
            </a:r>
            <a:r>
              <a:rPr kumimoji="1" lang="ja-JP" altLang="en-US" dirty="0">
                <a:uFill>
                  <a:solidFill>
                    <a:srgbClr val="FF0000"/>
                  </a:solidFill>
                </a:uFill>
              </a:rPr>
              <a:t>段階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では</a:t>
            </a:r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Case-Air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の方が粒子が流れ込んでいる？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26243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Vacuum vs Air</a:t>
            </a:r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1086292"/>
            <a:ext cx="9144000" cy="36000"/>
          </a:xfrm>
          <a:prstGeom prst="rect">
            <a:avLst/>
          </a:prstGeom>
          <a:solidFill>
            <a:srgbClr val="99D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293558"/>
              </p:ext>
            </p:extLst>
          </p:nvPr>
        </p:nvGraphicFramePr>
        <p:xfrm>
          <a:off x="2317983" y="1961135"/>
          <a:ext cx="5835690" cy="407715"/>
        </p:xfrm>
        <a:graphic>
          <a:graphicData uri="http://schemas.openxmlformats.org/drawingml/2006/table">
            <a:tbl>
              <a:tblPr/>
              <a:tblGrid>
                <a:gridCol w="29178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17845"/>
              </a:tblGrid>
              <a:tr h="4077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Case-Vacuum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Case-Air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9" name="直線コネクタ 18"/>
          <p:cNvCxnSpPr/>
          <p:nvPr/>
        </p:nvCxnSpPr>
        <p:spPr>
          <a:xfrm>
            <a:off x="2317983" y="2368850"/>
            <a:ext cx="18865" cy="235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 flipH="1">
            <a:off x="5220071" y="2383003"/>
            <a:ext cx="12410" cy="2345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>
            <a:off x="8142520" y="2369663"/>
            <a:ext cx="1570" cy="235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表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347530"/>
              </p:ext>
            </p:extLst>
          </p:nvPr>
        </p:nvGraphicFramePr>
        <p:xfrm>
          <a:off x="1362196" y="5807013"/>
          <a:ext cx="6810204" cy="358140"/>
        </p:xfrm>
        <a:graphic>
          <a:graphicData uri="http://schemas.openxmlformats.org/drawingml/2006/table">
            <a:tbl>
              <a:tblPr/>
              <a:tblGrid>
                <a:gridCol w="9775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sum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146191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145008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1" name="図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8" y="2307302"/>
            <a:ext cx="1232046" cy="1408053"/>
          </a:xfrm>
          <a:prstGeom prst="rect">
            <a:avLst/>
          </a:prstGeom>
        </p:spPr>
      </p:pic>
      <p:cxnSp>
        <p:nvCxnSpPr>
          <p:cNvPr id="32" name="直線矢印コネクタ 31"/>
          <p:cNvCxnSpPr>
            <a:stCxn id="33" idx="2"/>
          </p:cNvCxnSpPr>
          <p:nvPr/>
        </p:nvCxnSpPr>
        <p:spPr>
          <a:xfrm flipH="1">
            <a:off x="1190971" y="1993931"/>
            <a:ext cx="152809" cy="1052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xmlns="" id="{093C528F-2820-7842-B097-0CEA13538469}"/>
              </a:ext>
            </a:extLst>
          </p:cNvPr>
          <p:cNvSpPr txBox="1"/>
          <p:nvPr/>
        </p:nvSpPr>
        <p:spPr>
          <a:xfrm>
            <a:off x="-6116" y="1347600"/>
            <a:ext cx="269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u="sng" dirty="0"/>
              <a:t>Number of </a:t>
            </a:r>
            <a:r>
              <a:rPr kumimoji="1" lang="en-US" altLang="ja-JP" u="sng" dirty="0" err="1" smtClean="0"/>
              <a:t>partic</a:t>
            </a:r>
            <a:r>
              <a:rPr kumimoji="1" lang="ja-JP" altLang="en-US" u="sng" dirty="0" err="1" smtClean="0"/>
              <a:t>ｌ</a:t>
            </a:r>
            <a:r>
              <a:rPr kumimoji="1" lang="en-US" altLang="ja-JP" u="sng" dirty="0" err="1" smtClean="0"/>
              <a:t>es</a:t>
            </a:r>
            <a:endParaRPr kumimoji="1" lang="en-US" altLang="ja-JP" u="sng" dirty="0"/>
          </a:p>
          <a:p>
            <a:pPr algn="ctr"/>
            <a:r>
              <a:rPr kumimoji="1" lang="en-US" altLang="ja-JP" u="sng" dirty="0"/>
              <a:t>in the </a:t>
            </a:r>
            <a:r>
              <a:rPr kumimoji="1" lang="en-US" altLang="ja-JP" u="sng" dirty="0" smtClean="0"/>
              <a:t>Die</a:t>
            </a:r>
            <a:endParaRPr kumimoji="1" lang="en-US" altLang="ja-JP" u="sng" dirty="0"/>
          </a:p>
        </p:txBody>
      </p:sp>
      <p:graphicFrame>
        <p:nvGraphicFramePr>
          <p:cNvPr id="36" name="表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50307"/>
              </p:ext>
            </p:extLst>
          </p:nvPr>
        </p:nvGraphicFramePr>
        <p:xfrm>
          <a:off x="395534" y="4742506"/>
          <a:ext cx="7758139" cy="893445"/>
        </p:xfrm>
        <a:graphic>
          <a:graphicData uri="http://schemas.openxmlformats.org/drawingml/2006/table">
            <a:tbl>
              <a:tblPr/>
              <a:tblGrid>
                <a:gridCol w="9084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86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9712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93360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714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31676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32622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31197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32700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31858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30383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27387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25806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24073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23497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142" y="2468534"/>
            <a:ext cx="1630716" cy="2174288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38" y="2468535"/>
            <a:ext cx="1635787" cy="2174287"/>
          </a:xfrm>
          <a:prstGeom prst="rect">
            <a:avLst/>
          </a:prstGeom>
          <a:ln w="19050">
            <a:solidFill>
              <a:srgbClr val="99DABA"/>
            </a:solidFill>
          </a:ln>
        </p:spPr>
      </p:pic>
      <p:sp>
        <p:nvSpPr>
          <p:cNvPr id="20" name="テキスト ボックス 19"/>
          <p:cNvSpPr txBox="1"/>
          <p:nvPr/>
        </p:nvSpPr>
        <p:spPr>
          <a:xfrm>
            <a:off x="805670" y="6174940"/>
            <a:ext cx="7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uFill>
                  <a:solidFill>
                    <a:srgbClr val="FF0000"/>
                  </a:solidFill>
                </a:uFill>
              </a:rPr>
              <a:t>-&gt; Case-Vacuum</a:t>
            </a:r>
            <a:r>
              <a:rPr kumimoji="1" lang="ja-JP" altLang="en-US" dirty="0" smtClean="0">
                <a:uFill>
                  <a:solidFill>
                    <a:srgbClr val="FF0000"/>
                  </a:solidFill>
                </a:uFill>
              </a:rPr>
              <a:t>の方が多くの粒子を充填できている。</a:t>
            </a:r>
            <a:endParaRPr kumimoji="1" lang="en-US" altLang="ja-JP" dirty="0">
              <a:uFill>
                <a:solidFill>
                  <a:srgbClr val="FF0000"/>
                </a:solidFill>
              </a:u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326620" y="5771013"/>
            <a:ext cx="6859870" cy="250275"/>
          </a:xfrm>
          <a:prstGeom prst="rect">
            <a:avLst/>
          </a:prstGeom>
          <a:noFill/>
          <a:ln>
            <a:solidFill>
              <a:srgbClr val="DA99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760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16801</TotalTime>
  <Words>852</Words>
  <Application>Microsoft Office PowerPoint</Application>
  <PresentationFormat>画面に合わせる (4:3)</PresentationFormat>
  <Paragraphs>245</Paragraphs>
  <Slides>28</Slides>
  <Notes>6</Notes>
  <HiddenSlides>1</HiddenSlides>
  <MMClips>7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28</vt:i4>
      </vt:variant>
    </vt:vector>
  </HeadingPairs>
  <TitlesOfParts>
    <vt:vector size="37" baseType="lpstr">
      <vt:lpstr>맑은 고딕</vt:lpstr>
      <vt:lpstr>맑은 고딕</vt:lpstr>
      <vt:lpstr>ＭＳ Ｐゴシック</vt:lpstr>
      <vt:lpstr>メイリオ</vt:lpstr>
      <vt:lpstr>Arial</vt:lpstr>
      <vt:lpstr>Calibri</vt:lpstr>
      <vt:lpstr>Cambria Math</vt:lpstr>
      <vt:lpstr>Office Theme</vt:lpstr>
      <vt:lpstr>Custom Design</vt:lpstr>
      <vt:lpstr>PowerPoint プレゼンテーション</vt:lpstr>
      <vt:lpstr>PowerPoint プレゼンテーション</vt:lpstr>
      <vt:lpstr> Physical properties</vt:lpstr>
      <vt:lpstr> Calculation conditions</vt:lpstr>
      <vt:lpstr> Object size</vt:lpstr>
      <vt:lpstr>PowerPoint プレゼンテーション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 Vacuum vs Air</vt:lpstr>
      <vt:lpstr>PowerPoint プレゼンテーション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  <vt:lpstr> Density Comparison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Yoshida</cp:lastModifiedBy>
  <cp:revision>409</cp:revision>
  <cp:lastPrinted>2018-09-28T07:31:10Z</cp:lastPrinted>
  <dcterms:created xsi:type="dcterms:W3CDTF">2014-04-01T16:35:38Z</dcterms:created>
  <dcterms:modified xsi:type="dcterms:W3CDTF">2018-10-12T05:52:51Z</dcterms:modified>
</cp:coreProperties>
</file>